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5" r:id="rId8"/>
    <p:sldId id="268" r:id="rId9"/>
    <p:sldId id="266" r:id="rId10"/>
    <p:sldId id="264" r:id="rId11"/>
    <p:sldId id="263"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69"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15D7B-AC7D-484D-A0AE-2AE575DA942B}"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CA2FB6E-DECA-4355-A93D-E3219A2B42A4}">
      <dgm:prSet/>
      <dgm:spPr/>
      <dgm:t>
        <a:bodyPr/>
        <a:lstStyle/>
        <a:p>
          <a:r>
            <a:rPr lang="en-GB"/>
            <a:t>When looking for information online what we are reading is often unedited and also it is not always clear who has actually written it.  </a:t>
          </a:r>
          <a:endParaRPr lang="en-US"/>
        </a:p>
      </dgm:t>
    </dgm:pt>
    <dgm:pt modelId="{D8D862A0-546C-49BC-910D-2BA4D05077A6}" type="parTrans" cxnId="{D7DD0B98-3988-4531-8B7C-E30D8174C3E2}">
      <dgm:prSet/>
      <dgm:spPr/>
      <dgm:t>
        <a:bodyPr/>
        <a:lstStyle/>
        <a:p>
          <a:endParaRPr lang="en-US"/>
        </a:p>
      </dgm:t>
    </dgm:pt>
    <dgm:pt modelId="{7DE5DE3F-B8B4-4022-A424-D8C34260FA1E}" type="sibTrans" cxnId="{D7DD0B98-3988-4531-8B7C-E30D8174C3E2}">
      <dgm:prSet/>
      <dgm:spPr/>
      <dgm:t>
        <a:bodyPr/>
        <a:lstStyle/>
        <a:p>
          <a:endParaRPr lang="en-US"/>
        </a:p>
      </dgm:t>
    </dgm:pt>
    <dgm:pt modelId="{224F67C5-58BB-41DD-8B0C-1ADE935D7F14}">
      <dgm:prSet/>
      <dgm:spPr/>
      <dgm:t>
        <a:bodyPr/>
        <a:lstStyle/>
        <a:p>
          <a:r>
            <a:rPr lang="en-GB"/>
            <a:t>How can we get beyond what is in front of us to check what is being said?</a:t>
          </a:r>
          <a:endParaRPr lang="en-US"/>
        </a:p>
      </dgm:t>
    </dgm:pt>
    <dgm:pt modelId="{697469BE-D688-45D9-A5E3-581A4181AA9E}" type="parTrans" cxnId="{900AB3CF-7665-4E47-845B-1FEABB6617AF}">
      <dgm:prSet/>
      <dgm:spPr/>
      <dgm:t>
        <a:bodyPr/>
        <a:lstStyle/>
        <a:p>
          <a:endParaRPr lang="en-US"/>
        </a:p>
      </dgm:t>
    </dgm:pt>
    <dgm:pt modelId="{7270C86A-E36B-4869-BFD1-0F101BFE4080}" type="sibTrans" cxnId="{900AB3CF-7665-4E47-845B-1FEABB6617AF}">
      <dgm:prSet/>
      <dgm:spPr/>
      <dgm:t>
        <a:bodyPr/>
        <a:lstStyle/>
        <a:p>
          <a:endParaRPr lang="en-US"/>
        </a:p>
      </dgm:t>
    </dgm:pt>
    <dgm:pt modelId="{FFE88051-D93B-406F-B980-4B5AB54847B2}" type="pres">
      <dgm:prSet presAssocID="{61415D7B-AC7D-484D-A0AE-2AE575DA942B}" presName="root" presStyleCnt="0">
        <dgm:presLayoutVars>
          <dgm:dir/>
          <dgm:resizeHandles val="exact"/>
        </dgm:presLayoutVars>
      </dgm:prSet>
      <dgm:spPr/>
    </dgm:pt>
    <dgm:pt modelId="{53E75B83-0CEF-45E8-8AA3-2029001B8A3A}" type="pres">
      <dgm:prSet presAssocID="{7CA2FB6E-DECA-4355-A93D-E3219A2B42A4}" presName="compNode" presStyleCnt="0"/>
      <dgm:spPr/>
    </dgm:pt>
    <dgm:pt modelId="{13740CBD-7F62-4C97-B49C-09F9BC8F2417}" type="pres">
      <dgm:prSet presAssocID="{7CA2FB6E-DECA-4355-A93D-E3219A2B42A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A36CB108-CD1E-4B32-92FA-8F001CF2936B}" type="pres">
      <dgm:prSet presAssocID="{7CA2FB6E-DECA-4355-A93D-E3219A2B42A4}" presName="spaceRect" presStyleCnt="0"/>
      <dgm:spPr/>
    </dgm:pt>
    <dgm:pt modelId="{CD87F5F7-3279-4EAE-A0A9-4EB76CC2CE4D}" type="pres">
      <dgm:prSet presAssocID="{7CA2FB6E-DECA-4355-A93D-E3219A2B42A4}" presName="textRect" presStyleLbl="revTx" presStyleIdx="0" presStyleCnt="2">
        <dgm:presLayoutVars>
          <dgm:chMax val="1"/>
          <dgm:chPref val="1"/>
        </dgm:presLayoutVars>
      </dgm:prSet>
      <dgm:spPr/>
    </dgm:pt>
    <dgm:pt modelId="{04FD1AF3-D63B-477D-BE82-C3B0B8422599}" type="pres">
      <dgm:prSet presAssocID="{7DE5DE3F-B8B4-4022-A424-D8C34260FA1E}" presName="sibTrans" presStyleCnt="0"/>
      <dgm:spPr/>
    </dgm:pt>
    <dgm:pt modelId="{637E5984-020C-4A97-A160-B2152F22C3AA}" type="pres">
      <dgm:prSet presAssocID="{224F67C5-58BB-41DD-8B0C-1ADE935D7F14}" presName="compNode" presStyleCnt="0"/>
      <dgm:spPr/>
    </dgm:pt>
    <dgm:pt modelId="{D7D856EC-2BAB-4C88-B42C-23B3E67A032F}" type="pres">
      <dgm:prSet presAssocID="{224F67C5-58BB-41DD-8B0C-1ADE935D7F1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1AD8C06B-1DCF-4D07-B269-523D21EF2CD3}" type="pres">
      <dgm:prSet presAssocID="{224F67C5-58BB-41DD-8B0C-1ADE935D7F14}" presName="spaceRect" presStyleCnt="0"/>
      <dgm:spPr/>
    </dgm:pt>
    <dgm:pt modelId="{C4F4689B-CAF1-4C44-9A03-A1E43236FCA2}" type="pres">
      <dgm:prSet presAssocID="{224F67C5-58BB-41DD-8B0C-1ADE935D7F14}" presName="textRect" presStyleLbl="revTx" presStyleIdx="1" presStyleCnt="2">
        <dgm:presLayoutVars>
          <dgm:chMax val="1"/>
          <dgm:chPref val="1"/>
        </dgm:presLayoutVars>
      </dgm:prSet>
      <dgm:spPr/>
    </dgm:pt>
  </dgm:ptLst>
  <dgm:cxnLst>
    <dgm:cxn modelId="{3DC4903B-372B-41D0-AC25-6839440FBDD6}" type="presOf" srcId="{61415D7B-AC7D-484D-A0AE-2AE575DA942B}" destId="{FFE88051-D93B-406F-B980-4B5AB54847B2}" srcOrd="0" destOrd="0" presId="urn:microsoft.com/office/officeart/2018/2/layout/IconLabelList"/>
    <dgm:cxn modelId="{F0DDCE4C-810F-4C9D-B33D-23F466678634}" type="presOf" srcId="{224F67C5-58BB-41DD-8B0C-1ADE935D7F14}" destId="{C4F4689B-CAF1-4C44-9A03-A1E43236FCA2}" srcOrd="0" destOrd="0" presId="urn:microsoft.com/office/officeart/2018/2/layout/IconLabelList"/>
    <dgm:cxn modelId="{98AE3E82-984B-4DBA-8EBE-1DE3612A27D0}" type="presOf" srcId="{7CA2FB6E-DECA-4355-A93D-E3219A2B42A4}" destId="{CD87F5F7-3279-4EAE-A0A9-4EB76CC2CE4D}" srcOrd="0" destOrd="0" presId="urn:microsoft.com/office/officeart/2018/2/layout/IconLabelList"/>
    <dgm:cxn modelId="{D7DD0B98-3988-4531-8B7C-E30D8174C3E2}" srcId="{61415D7B-AC7D-484D-A0AE-2AE575DA942B}" destId="{7CA2FB6E-DECA-4355-A93D-E3219A2B42A4}" srcOrd="0" destOrd="0" parTransId="{D8D862A0-546C-49BC-910D-2BA4D05077A6}" sibTransId="{7DE5DE3F-B8B4-4022-A424-D8C34260FA1E}"/>
    <dgm:cxn modelId="{900AB3CF-7665-4E47-845B-1FEABB6617AF}" srcId="{61415D7B-AC7D-484D-A0AE-2AE575DA942B}" destId="{224F67C5-58BB-41DD-8B0C-1ADE935D7F14}" srcOrd="1" destOrd="0" parTransId="{697469BE-D688-45D9-A5E3-581A4181AA9E}" sibTransId="{7270C86A-E36B-4869-BFD1-0F101BFE4080}"/>
    <dgm:cxn modelId="{7F03F35A-3169-415B-8371-EC9B8515D32D}" type="presParOf" srcId="{FFE88051-D93B-406F-B980-4B5AB54847B2}" destId="{53E75B83-0CEF-45E8-8AA3-2029001B8A3A}" srcOrd="0" destOrd="0" presId="urn:microsoft.com/office/officeart/2018/2/layout/IconLabelList"/>
    <dgm:cxn modelId="{61CF258E-B07B-47EA-A522-AE9D8C117F1B}" type="presParOf" srcId="{53E75B83-0CEF-45E8-8AA3-2029001B8A3A}" destId="{13740CBD-7F62-4C97-B49C-09F9BC8F2417}" srcOrd="0" destOrd="0" presId="urn:microsoft.com/office/officeart/2018/2/layout/IconLabelList"/>
    <dgm:cxn modelId="{4FFB2356-83FC-4C44-BE3E-3F33CA043400}" type="presParOf" srcId="{53E75B83-0CEF-45E8-8AA3-2029001B8A3A}" destId="{A36CB108-CD1E-4B32-92FA-8F001CF2936B}" srcOrd="1" destOrd="0" presId="urn:microsoft.com/office/officeart/2018/2/layout/IconLabelList"/>
    <dgm:cxn modelId="{FFF8C99A-473B-4235-8B83-91F457A00BF8}" type="presParOf" srcId="{53E75B83-0CEF-45E8-8AA3-2029001B8A3A}" destId="{CD87F5F7-3279-4EAE-A0A9-4EB76CC2CE4D}" srcOrd="2" destOrd="0" presId="urn:microsoft.com/office/officeart/2018/2/layout/IconLabelList"/>
    <dgm:cxn modelId="{8382AD92-0237-44B4-ACBE-8B7644784B32}" type="presParOf" srcId="{FFE88051-D93B-406F-B980-4B5AB54847B2}" destId="{04FD1AF3-D63B-477D-BE82-C3B0B8422599}" srcOrd="1" destOrd="0" presId="urn:microsoft.com/office/officeart/2018/2/layout/IconLabelList"/>
    <dgm:cxn modelId="{7F98CA15-4739-4289-AB2C-867D4DF842B3}" type="presParOf" srcId="{FFE88051-D93B-406F-B980-4B5AB54847B2}" destId="{637E5984-020C-4A97-A160-B2152F22C3AA}" srcOrd="2" destOrd="0" presId="urn:microsoft.com/office/officeart/2018/2/layout/IconLabelList"/>
    <dgm:cxn modelId="{42C2620A-E9CC-4275-951F-68F07D9102BB}" type="presParOf" srcId="{637E5984-020C-4A97-A160-B2152F22C3AA}" destId="{D7D856EC-2BAB-4C88-B42C-23B3E67A032F}" srcOrd="0" destOrd="0" presId="urn:microsoft.com/office/officeart/2018/2/layout/IconLabelList"/>
    <dgm:cxn modelId="{2D72F2EF-66C2-4C2F-A264-3CE0F737A762}" type="presParOf" srcId="{637E5984-020C-4A97-A160-B2152F22C3AA}" destId="{1AD8C06B-1DCF-4D07-B269-523D21EF2CD3}" srcOrd="1" destOrd="0" presId="urn:microsoft.com/office/officeart/2018/2/layout/IconLabelList"/>
    <dgm:cxn modelId="{882BF9D0-53AD-49B0-B71C-D5D2D9AB7A1A}" type="presParOf" srcId="{637E5984-020C-4A97-A160-B2152F22C3AA}" destId="{C4F4689B-CAF1-4C44-9A03-A1E43236FCA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40CBD-7F62-4C97-B49C-09F9BC8F241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7F5F7-3279-4EAE-A0A9-4EB76CC2CE4D}">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When looking for information online what we are reading is often unedited and also it is not always clear who has actually written it.  </a:t>
          </a:r>
          <a:endParaRPr lang="en-US" sz="1700" kern="1200"/>
        </a:p>
      </dsp:txBody>
      <dsp:txXfrm>
        <a:off x="559800" y="3022743"/>
        <a:ext cx="4320000" cy="720000"/>
      </dsp:txXfrm>
    </dsp:sp>
    <dsp:sp modelId="{D7D856EC-2BAB-4C88-B42C-23B3E67A032F}">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F4689B-CAF1-4C44-9A03-A1E43236FCA2}">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How can we get beyond what is in front of us to check what is being said?</a:t>
          </a:r>
          <a:endParaRPr lang="en-US" sz="1700" kern="1200"/>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73F01E2-5BB7-46BB-B87C-5D4E0549D184}"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2641105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73F01E2-5BB7-46BB-B87C-5D4E0549D184}"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86392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73F01E2-5BB7-46BB-B87C-5D4E0549D184}"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31002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73F01E2-5BB7-46BB-B87C-5D4E0549D184}"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309729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3F01E2-5BB7-46BB-B87C-5D4E0549D184}"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182334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73F01E2-5BB7-46BB-B87C-5D4E0549D184}" type="datetimeFigureOut">
              <a:rPr lang="en-GB" smtClean="0"/>
              <a:t>23/11/2021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3880139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73F01E2-5BB7-46BB-B87C-5D4E0549D184}" type="datetimeFigureOut">
              <a:rPr lang="en-GB" smtClean="0"/>
              <a:t>23/11/2021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86912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73F01E2-5BB7-46BB-B87C-5D4E0549D184}" type="datetimeFigureOut">
              <a:rPr lang="en-GB" smtClean="0"/>
              <a:t>23/11/2021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246605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F01E2-5BB7-46BB-B87C-5D4E0549D184}" type="datetimeFigureOut">
              <a:rPr lang="en-GB" smtClean="0"/>
              <a:t>23/11/2021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3060011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3F01E2-5BB7-46BB-B87C-5D4E0549D184}" type="datetimeFigureOut">
              <a:rPr lang="en-GB" smtClean="0"/>
              <a:t>23/11/2021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68013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3F01E2-5BB7-46BB-B87C-5D4E0549D184}" type="datetimeFigureOut">
              <a:rPr lang="en-GB" smtClean="0"/>
              <a:t>23/11/2021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E963B5-A7F6-4D3D-81C7-7B776ED2B934}" type="slidenum">
              <a:rPr lang="en-GB" smtClean="0"/>
              <a:t>‹#›</a:t>
            </a:fld>
            <a:endParaRPr lang="en-GB"/>
          </a:p>
        </p:txBody>
      </p:sp>
    </p:spTree>
    <p:extLst>
      <p:ext uri="{BB962C8B-B14F-4D97-AF65-F5344CB8AC3E}">
        <p14:creationId xmlns:p14="http://schemas.microsoft.com/office/powerpoint/2010/main" val="139784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F01E2-5BB7-46BB-B87C-5D4E0549D184}" type="datetimeFigureOut">
              <a:rPr lang="en-GB" smtClean="0"/>
              <a:t>23/11/2021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963B5-A7F6-4D3D-81C7-7B776ED2B934}" type="slidenum">
              <a:rPr lang="en-GB" smtClean="0"/>
              <a:t>‹#›</a:t>
            </a:fld>
            <a:endParaRPr lang="en-GB"/>
          </a:p>
        </p:txBody>
      </p:sp>
    </p:spTree>
    <p:extLst>
      <p:ext uri="{BB962C8B-B14F-4D97-AF65-F5344CB8AC3E}">
        <p14:creationId xmlns:p14="http://schemas.microsoft.com/office/powerpoint/2010/main" val="271048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en.wikipedia.org/wiki/Wikipedia_and_fact-check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bv-8ZPxJsQw"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chrome.google.com/webstore/detail/know-news/bmlfbcipfpdohbhhlkibdiacikbpaofm?hl=en" TargetMode="External"/><Relationship Id="rId7" Type="http://schemas.openxmlformats.org/officeDocument/2006/relationships/hyperlink" Target="https://www.poynter.org/mediawise/" TargetMode="External"/><Relationship Id="rId2" Type="http://schemas.openxmlformats.org/officeDocument/2006/relationships/hyperlink" Target="https://fullfact.org/" TargetMode="External"/><Relationship Id="rId1" Type="http://schemas.openxmlformats.org/officeDocument/2006/relationships/slideLayout" Target="../slideLayouts/slideLayout2.xml"/><Relationship Id="rId6" Type="http://schemas.openxmlformats.org/officeDocument/2006/relationships/hyperlink" Target="https://newslit.org/" TargetMode="External"/><Relationship Id="rId5" Type="http://schemas.openxmlformats.org/officeDocument/2006/relationships/hyperlink" Target="https://www.bellingcat.com/category/news/" TargetMode="External"/><Relationship Id="rId4" Type="http://schemas.openxmlformats.org/officeDocument/2006/relationships/hyperlink" Target="https://www.snopes.com/"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jammydigital.com/9-most-clickbait-headline-techniques/" TargetMode="External"/><Relationship Id="rId2" Type="http://schemas.openxmlformats.org/officeDocument/2006/relationships/hyperlink" Target="https://www.youtube.com/watch?v=A_ZluBgewQY" TargetMode="External"/><Relationship Id="rId1" Type="http://schemas.openxmlformats.org/officeDocument/2006/relationships/slideLayout" Target="../slideLayouts/slideLayout2.xml"/><Relationship Id="rId4" Type="http://schemas.openxmlformats.org/officeDocument/2006/relationships/hyperlink" Target="https://www.youtube.com/watch?v=qskqM9O0FC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rQ_mSmxqz7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GoQG6Tin-1E&amp;list=PL8dPuuaLjXtN07XYqqWSKpPrtNDiCHTzU&amp;index=4"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D90B80-94E7-428C-A421-D2BDB0AF67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Fact Checking</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GB" dirty="0">
                <a:solidFill>
                  <a:srgbClr val="FFFFFF"/>
                </a:solidFill>
              </a:rPr>
              <a:t>Media Literacy introduction - lesson 3</a:t>
            </a:r>
          </a:p>
        </p:txBody>
      </p:sp>
    </p:spTree>
    <p:extLst>
      <p:ext uri="{BB962C8B-B14F-4D97-AF65-F5344CB8AC3E}">
        <p14:creationId xmlns:p14="http://schemas.microsoft.com/office/powerpoint/2010/main" val="405363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81823" y="1641752"/>
            <a:ext cx="4391025" cy="1323439"/>
          </a:xfrm>
        </p:spPr>
        <p:txBody>
          <a:bodyPr anchor="t">
            <a:normAutofit/>
          </a:bodyPr>
          <a:lstStyle/>
          <a:p>
            <a:r>
              <a:rPr lang="en-GB" sz="4000">
                <a:solidFill>
                  <a:schemeClr val="bg1"/>
                </a:solidFill>
              </a:rPr>
              <a:t>‘Reading Upstream’</a:t>
            </a:r>
          </a:p>
        </p:txBody>
      </p:sp>
      <p:pic>
        <p:nvPicPr>
          <p:cNvPr id="5" name="Picture 4"/>
          <p:cNvPicPr>
            <a:picLocks noChangeAspect="1"/>
          </p:cNvPicPr>
          <p:nvPr/>
        </p:nvPicPr>
        <p:blipFill>
          <a:blip r:embed="rId2"/>
          <a:stretch>
            <a:fillRect/>
          </a:stretch>
        </p:blipFill>
        <p:spPr>
          <a:xfrm>
            <a:off x="2557265" y="1429488"/>
            <a:ext cx="1816784" cy="2242944"/>
          </a:xfrm>
          <a:prstGeom prst="rect">
            <a:avLst/>
          </a:prstGeom>
        </p:spPr>
      </p:pic>
      <p:pic>
        <p:nvPicPr>
          <p:cNvPr id="4" name="Picture 3"/>
          <p:cNvPicPr>
            <a:picLocks noChangeAspect="1"/>
          </p:cNvPicPr>
          <p:nvPr/>
        </p:nvPicPr>
        <p:blipFill>
          <a:blip r:embed="rId3"/>
          <a:stretch>
            <a:fillRect/>
          </a:stretch>
        </p:blipFill>
        <p:spPr>
          <a:xfrm>
            <a:off x="835025" y="4012568"/>
            <a:ext cx="5261031" cy="1749292"/>
          </a:xfrm>
          <a:prstGeom prst="rect">
            <a:avLst/>
          </a:prstGeom>
        </p:spPr>
      </p:pic>
      <p:sp>
        <p:nvSpPr>
          <p:cNvPr id="3" name="Content Placeholder 2"/>
          <p:cNvSpPr>
            <a:spLocks noGrp="1"/>
          </p:cNvSpPr>
          <p:nvPr>
            <p:ph idx="1"/>
          </p:nvPr>
        </p:nvSpPr>
        <p:spPr>
          <a:xfrm>
            <a:off x="6874330" y="2427514"/>
            <a:ext cx="4498520" cy="3173186"/>
          </a:xfrm>
        </p:spPr>
        <p:txBody>
          <a:bodyPr>
            <a:normAutofit/>
          </a:bodyPr>
          <a:lstStyle/>
          <a:p>
            <a:pPr marL="0" indent="0">
              <a:buNone/>
            </a:pPr>
            <a:r>
              <a:rPr lang="en-GB" sz="1300" dirty="0">
                <a:solidFill>
                  <a:schemeClr val="bg1">
                    <a:alpha val="80000"/>
                  </a:schemeClr>
                </a:solidFill>
              </a:rPr>
              <a:t>Essentially this bit of fact-checking terminology is saying that you should read very article beyond its dramatic headline, and rather than take any bit of information that you read at face value you should always look to go further than the first bit of information you have been given and check where that has come from.</a:t>
            </a:r>
          </a:p>
          <a:p>
            <a:pPr marL="0" indent="0">
              <a:buNone/>
            </a:pPr>
            <a:r>
              <a:rPr lang="en-GB" sz="1300" dirty="0">
                <a:solidFill>
                  <a:schemeClr val="bg1">
                    <a:alpha val="80000"/>
                  </a:schemeClr>
                </a:solidFill>
              </a:rPr>
              <a:t>A good example of this is a </a:t>
            </a:r>
            <a:r>
              <a:rPr lang="en-GB" sz="1300" dirty="0">
                <a:solidFill>
                  <a:schemeClr val="bg1">
                    <a:alpha val="80000"/>
                  </a:schemeClr>
                </a:solidFill>
                <a:hlinkClick r:id="rId4"/>
              </a:rPr>
              <a:t>Wikipedia article </a:t>
            </a:r>
            <a:r>
              <a:rPr lang="en-GB" sz="1300" dirty="0">
                <a:solidFill>
                  <a:schemeClr val="bg1">
                    <a:alpha val="80000"/>
                  </a:schemeClr>
                </a:solidFill>
              </a:rPr>
              <a:t>where often you can verify the information presented in the article by following the footnotes which tell you where that information came from.</a:t>
            </a:r>
          </a:p>
        </p:txBody>
      </p:sp>
    </p:spTree>
    <p:extLst>
      <p:ext uri="{BB962C8B-B14F-4D97-AF65-F5344CB8AC3E}">
        <p14:creationId xmlns:p14="http://schemas.microsoft.com/office/powerpoint/2010/main" val="406202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8200" y="448721"/>
            <a:ext cx="4707671" cy="1225650"/>
          </a:xfrm>
        </p:spPr>
        <p:txBody>
          <a:bodyPr anchor="b">
            <a:normAutofit/>
          </a:bodyPr>
          <a:lstStyle/>
          <a:p>
            <a:r>
              <a:rPr lang="en-GB" sz="3800">
                <a:solidFill>
                  <a:schemeClr val="bg1"/>
                </a:solidFill>
              </a:rPr>
              <a:t>How to fact-check images</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97769" y="1909192"/>
            <a:ext cx="4586513" cy="3647710"/>
          </a:xfrm>
        </p:spPr>
        <p:txBody>
          <a:bodyPr anchor="ctr">
            <a:normAutofit/>
          </a:bodyPr>
          <a:lstStyle/>
          <a:p>
            <a:r>
              <a:rPr lang="en-GB" sz="1700">
                <a:solidFill>
                  <a:schemeClr val="bg1"/>
                </a:solidFill>
              </a:rPr>
              <a:t>Internet technology now means that you can do a </a:t>
            </a:r>
            <a:r>
              <a:rPr lang="en-GB" sz="1700">
                <a:solidFill>
                  <a:schemeClr val="bg1"/>
                </a:solidFill>
                <a:hlinkClick r:id="rId2"/>
              </a:rPr>
              <a:t>reverse image search</a:t>
            </a:r>
            <a:r>
              <a:rPr lang="en-GB" sz="1700">
                <a:solidFill>
                  <a:schemeClr val="bg1"/>
                </a:solidFill>
              </a:rPr>
              <a:t> for a picture to work out where they originated from and if they really are showing what they claim. </a:t>
            </a:r>
          </a:p>
          <a:p>
            <a:pPr marL="0" indent="0">
              <a:buNone/>
            </a:pPr>
            <a:endParaRPr lang="en-GB" sz="1700">
              <a:solidFill>
                <a:schemeClr val="bg1"/>
              </a:solidFill>
            </a:endParaRPr>
          </a:p>
          <a:p>
            <a:r>
              <a:rPr lang="en-GB" sz="1700">
                <a:solidFill>
                  <a:schemeClr val="bg1"/>
                </a:solidFill>
              </a:rPr>
              <a:t>The picture on the right is from a twitter feed and looks very plausible.</a:t>
            </a:r>
          </a:p>
          <a:p>
            <a:endParaRPr lang="en-GB" sz="1700">
              <a:solidFill>
                <a:schemeClr val="bg1"/>
              </a:solidFill>
            </a:endParaRPr>
          </a:p>
          <a:p>
            <a:r>
              <a:rPr lang="en-GB" sz="1700">
                <a:solidFill>
                  <a:schemeClr val="bg1"/>
                </a:solidFill>
              </a:rPr>
              <a:t>But If you right click on it though and select </a:t>
            </a:r>
          </a:p>
          <a:p>
            <a:pPr marL="0" indent="0">
              <a:buNone/>
            </a:pPr>
            <a:r>
              <a:rPr lang="en-GB" sz="1700">
                <a:solidFill>
                  <a:schemeClr val="bg1"/>
                </a:solidFill>
              </a:rPr>
              <a:t>‘search google for image’ you find: </a:t>
            </a:r>
          </a:p>
          <a:p>
            <a:pPr marL="0" indent="0">
              <a:buNone/>
            </a:pPr>
            <a:endParaRPr lang="en-GB" sz="1700">
              <a:solidFill>
                <a:schemeClr val="bg1"/>
              </a:solidFill>
            </a:endParaRPr>
          </a:p>
        </p:txBody>
      </p:sp>
      <p:pic>
        <p:nvPicPr>
          <p:cNvPr id="6" name="Picture 5"/>
          <p:cNvPicPr>
            <a:picLocks noChangeAspect="1"/>
          </p:cNvPicPr>
          <p:nvPr/>
        </p:nvPicPr>
        <p:blipFill rotWithShape="1">
          <a:blip r:embed="rId3"/>
          <a:srcRect t="3314" r="-3" b="737"/>
          <a:stretch/>
        </p:blipFill>
        <p:spPr>
          <a:xfrm>
            <a:off x="7002794" y="3705641"/>
            <a:ext cx="4887756" cy="2931011"/>
          </a:xfrm>
          <a:prstGeom prst="rect">
            <a:avLst/>
          </a:prstGeom>
        </p:spPr>
      </p:pic>
      <p:cxnSp>
        <p:nvCxnSpPr>
          <p:cNvPr id="16" name="Straight Connector 15">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4"/>
          <a:srcRect t="23930" r="-2" b="34157"/>
          <a:stretch/>
        </p:blipFill>
        <p:spPr>
          <a:xfrm>
            <a:off x="6522277" y="15218"/>
            <a:ext cx="5669723" cy="3469076"/>
          </a:xfrm>
          <a:prstGeom prst="rect">
            <a:avLst/>
          </a:prstGeom>
        </p:spPr>
      </p:pic>
      <p:sp>
        <p:nvSpPr>
          <p:cNvPr id="7" name="TextBox 6"/>
          <p:cNvSpPr txBox="1"/>
          <p:nvPr/>
        </p:nvSpPr>
        <p:spPr>
          <a:xfrm>
            <a:off x="1179772" y="5669206"/>
            <a:ext cx="6727372" cy="923330"/>
          </a:xfrm>
          <a:prstGeom prst="rect">
            <a:avLst/>
          </a:prstGeom>
          <a:noFill/>
        </p:spPr>
        <p:txBody>
          <a:bodyPr wrap="square" rtlCol="0">
            <a:spAutoFit/>
          </a:bodyPr>
          <a:lstStyle/>
          <a:p>
            <a:pPr>
              <a:spcAft>
                <a:spcPts val="600"/>
              </a:spcAft>
            </a:pPr>
            <a:r>
              <a:rPr lang="en-GB" dirty="0"/>
              <a:t>If using another web browser you will need to copy the picture to your desktop then you have the option to upload that image to images.google.com</a:t>
            </a:r>
            <a:endParaRPr lang="en-GB"/>
          </a:p>
        </p:txBody>
      </p:sp>
    </p:spTree>
    <p:extLst>
      <p:ext uri="{BB962C8B-B14F-4D97-AF65-F5344CB8AC3E}">
        <p14:creationId xmlns:p14="http://schemas.microsoft.com/office/powerpoint/2010/main" val="228779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838200" y="669925"/>
            <a:ext cx="4508946" cy="1325563"/>
          </a:xfrm>
        </p:spPr>
        <p:txBody>
          <a:bodyPr anchor="b">
            <a:normAutofit/>
          </a:bodyPr>
          <a:lstStyle/>
          <a:p>
            <a:pPr algn="r"/>
            <a:r>
              <a:rPr lang="en-GB">
                <a:solidFill>
                  <a:schemeClr val="bg1"/>
                </a:solidFill>
              </a:rPr>
              <a:t>There is help out there!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392667" y="2398957"/>
            <a:ext cx="9406666" cy="3526144"/>
          </a:xfrm>
        </p:spPr>
        <p:txBody>
          <a:bodyPr>
            <a:normAutofit/>
          </a:bodyPr>
          <a:lstStyle/>
          <a:p>
            <a:r>
              <a:rPr lang="en-GB" sz="1700">
                <a:solidFill>
                  <a:schemeClr val="bg1"/>
                </a:solidFill>
              </a:rPr>
              <a:t>Here are just some of the fact checking organisations that exist and which can help to guide you through all the information that is out there!</a:t>
            </a:r>
          </a:p>
          <a:p>
            <a:endParaRPr lang="en-GB" sz="1700">
              <a:solidFill>
                <a:schemeClr val="bg1"/>
              </a:solidFill>
            </a:endParaRPr>
          </a:p>
          <a:p>
            <a:r>
              <a:rPr lang="en-GB" sz="1700">
                <a:solidFill>
                  <a:schemeClr val="bg1"/>
                </a:solidFill>
                <a:hlinkClick r:id="rId2"/>
              </a:rPr>
              <a:t>Full Fact</a:t>
            </a:r>
            <a:endParaRPr lang="en-GB" sz="1700">
              <a:solidFill>
                <a:schemeClr val="bg1"/>
              </a:solidFill>
            </a:endParaRPr>
          </a:p>
          <a:p>
            <a:r>
              <a:rPr lang="en-GB" sz="1700">
                <a:solidFill>
                  <a:schemeClr val="bg1"/>
                </a:solidFill>
                <a:hlinkClick r:id="rId3"/>
              </a:rPr>
              <a:t>Know News</a:t>
            </a:r>
            <a:r>
              <a:rPr lang="en-GB" sz="1700">
                <a:solidFill>
                  <a:schemeClr val="bg1"/>
                </a:solidFill>
              </a:rPr>
              <a:t> is an app that you can upload to your device and it automatically gives you a fact check of sites you visit</a:t>
            </a:r>
          </a:p>
          <a:p>
            <a:r>
              <a:rPr lang="en-GB" sz="1700">
                <a:solidFill>
                  <a:schemeClr val="bg1"/>
                </a:solidFill>
                <a:hlinkClick r:id="rId4"/>
              </a:rPr>
              <a:t>Snopes.com</a:t>
            </a:r>
            <a:endParaRPr lang="en-GB" sz="1700">
              <a:solidFill>
                <a:schemeClr val="bg1"/>
              </a:solidFill>
            </a:endParaRPr>
          </a:p>
          <a:p>
            <a:r>
              <a:rPr lang="en-GB" sz="1700">
                <a:solidFill>
                  <a:schemeClr val="bg1"/>
                </a:solidFill>
                <a:hlinkClick r:id="rId5"/>
              </a:rPr>
              <a:t>Bellingcat</a:t>
            </a:r>
            <a:r>
              <a:rPr lang="en-GB" sz="1700">
                <a:solidFill>
                  <a:schemeClr val="bg1"/>
                </a:solidFill>
              </a:rPr>
              <a:t> </a:t>
            </a:r>
          </a:p>
          <a:p>
            <a:r>
              <a:rPr lang="en-GB" sz="1700">
                <a:solidFill>
                  <a:schemeClr val="bg1"/>
                </a:solidFill>
                <a:hlinkClick r:id="rId6"/>
              </a:rPr>
              <a:t>News Literacy Project</a:t>
            </a:r>
            <a:endParaRPr lang="en-GB" sz="1700">
              <a:solidFill>
                <a:schemeClr val="bg1"/>
              </a:solidFill>
            </a:endParaRPr>
          </a:p>
          <a:p>
            <a:r>
              <a:rPr lang="en-GB" sz="1700">
                <a:solidFill>
                  <a:schemeClr val="bg1"/>
                </a:solidFill>
                <a:hlinkClick r:id="rId7"/>
              </a:rPr>
              <a:t>MediaWise</a:t>
            </a:r>
            <a:endParaRPr lang="en-GB" sz="17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16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5020715-4E9A-4BC5-89D0-C301AF4CB772}"/>
              </a:ext>
            </a:extLst>
          </p:cNvPr>
          <p:cNvPicPr>
            <a:picLocks noChangeAspect="1"/>
          </p:cNvPicPr>
          <p:nvPr/>
        </p:nvPicPr>
        <p:blipFill rotWithShape="1">
          <a:blip r:embed="rId2">
            <a:alphaModFix amt="35000"/>
          </a:blip>
          <a:srcRect b="6250"/>
          <a:stretch/>
        </p:blipFill>
        <p:spPr>
          <a:xfrm>
            <a:off x="20" y="10"/>
            <a:ext cx="12191980"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endParaRPr lang="en-GB">
              <a:solidFill>
                <a:srgbClr val="FFFFFF"/>
              </a:solidFill>
            </a:endParaRPr>
          </a:p>
        </p:txBody>
      </p:sp>
      <p:graphicFrame>
        <p:nvGraphicFramePr>
          <p:cNvPr id="15" name="Content Placeholder 2">
            <a:extLst>
              <a:ext uri="{FF2B5EF4-FFF2-40B4-BE49-F238E27FC236}">
                <a16:creationId xmlns:a16="http://schemas.microsoft.com/office/drawing/2014/main" id="{F1B4D178-B53E-4CEE-9F98-E519D1565293}"/>
              </a:ext>
            </a:extLst>
          </p:cNvPr>
          <p:cNvGraphicFramePr>
            <a:graphicFrameLocks noGrp="1"/>
          </p:cNvGraphicFramePr>
          <p:nvPr>
            <p:ph idx="1"/>
            <p:extLst>
              <p:ext uri="{D42A27DB-BD31-4B8C-83A1-F6EECF244321}">
                <p14:modId xmlns:p14="http://schemas.microsoft.com/office/powerpoint/2010/main" val="22704501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50934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1014141" y="1450655"/>
            <a:ext cx="3932030" cy="3956690"/>
          </a:xfrm>
        </p:spPr>
        <p:txBody>
          <a:bodyPr anchor="ctr">
            <a:normAutofit/>
          </a:bodyPr>
          <a:lstStyle/>
          <a:p>
            <a:r>
              <a:rPr lang="en-GB" sz="8000">
                <a:solidFill>
                  <a:schemeClr val="bg1"/>
                </a:solidFill>
              </a:rPr>
              <a:t>Spotting ‘Red Flags’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6000" y="1108061"/>
            <a:ext cx="5008901" cy="4571972"/>
          </a:xfrm>
        </p:spPr>
        <p:txBody>
          <a:bodyPr anchor="ctr">
            <a:normAutofit/>
          </a:bodyPr>
          <a:lstStyle/>
          <a:p>
            <a:pPr marL="0" indent="0">
              <a:buNone/>
            </a:pPr>
            <a:r>
              <a:rPr lang="en-GB" sz="2000">
                <a:solidFill>
                  <a:schemeClr val="bg1"/>
                </a:solidFill>
              </a:rPr>
              <a:t>Even before checking the facts of a website or article the way the information is written and presented might be a red flag that it will not be a very trustworthy source of information.</a:t>
            </a:r>
          </a:p>
          <a:p>
            <a:pPr marL="0" indent="0">
              <a:buNone/>
            </a:pPr>
            <a:endParaRPr lang="en-GB" sz="2000">
              <a:solidFill>
                <a:schemeClr val="bg1"/>
              </a:solidFill>
            </a:endParaRPr>
          </a:p>
          <a:p>
            <a:pPr marL="0" indent="0">
              <a:buNone/>
            </a:pPr>
            <a:r>
              <a:rPr lang="en-GB" sz="2000">
                <a:solidFill>
                  <a:schemeClr val="bg1"/>
                </a:solidFill>
              </a:rPr>
              <a:t>What do you think these Red Flags might be?</a:t>
            </a:r>
          </a:p>
        </p:txBody>
      </p:sp>
    </p:spTree>
    <p:extLst>
      <p:ext uri="{BB962C8B-B14F-4D97-AF65-F5344CB8AC3E}">
        <p14:creationId xmlns:p14="http://schemas.microsoft.com/office/powerpoint/2010/main" val="1646288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838200" y="669925"/>
            <a:ext cx="4508946" cy="1325563"/>
          </a:xfrm>
        </p:spPr>
        <p:txBody>
          <a:bodyPr anchor="b">
            <a:normAutofit/>
          </a:bodyPr>
          <a:lstStyle/>
          <a:p>
            <a:pPr algn="r"/>
            <a:r>
              <a:rPr lang="en-GB">
                <a:solidFill>
                  <a:schemeClr val="bg1"/>
                </a:solidFill>
              </a:rPr>
              <a:t>1. Seeking an emotional reaction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392667" y="2398957"/>
            <a:ext cx="9406666" cy="3526144"/>
          </a:xfrm>
        </p:spPr>
        <p:txBody>
          <a:bodyPr>
            <a:normAutofit/>
          </a:bodyPr>
          <a:lstStyle/>
          <a:p>
            <a:pPr marL="0" indent="0">
              <a:buNone/>
            </a:pPr>
            <a:r>
              <a:rPr lang="en-GB" sz="2000" dirty="0">
                <a:solidFill>
                  <a:schemeClr val="bg1"/>
                </a:solidFill>
              </a:rPr>
              <a:t>If the article is written in a way that is clearly designed to provoke strong feelings in the reader like shock or disgust.  This is designed to get the reader to react and share the article – known as ‘</a:t>
            </a:r>
            <a:r>
              <a:rPr lang="en-GB" sz="2000" dirty="0">
                <a:solidFill>
                  <a:schemeClr val="bg1"/>
                </a:solidFill>
                <a:hlinkClick r:id="rId2"/>
              </a:rPr>
              <a:t>clickbait</a:t>
            </a:r>
            <a:r>
              <a:rPr lang="en-GB" sz="2000" dirty="0">
                <a:solidFill>
                  <a:schemeClr val="bg1"/>
                </a:solidFill>
              </a:rPr>
              <a:t>’</a:t>
            </a:r>
          </a:p>
          <a:p>
            <a:pPr marL="514350" indent="-514350">
              <a:buFont typeface="+mj-lt"/>
              <a:buAutoNum type="arabicPeriod"/>
            </a:pPr>
            <a:endParaRPr lang="en-GB" sz="2000" dirty="0">
              <a:solidFill>
                <a:schemeClr val="bg1"/>
              </a:solidFill>
            </a:endParaRPr>
          </a:p>
          <a:p>
            <a:pPr marL="0" indent="0">
              <a:buNone/>
            </a:pPr>
            <a:r>
              <a:rPr lang="en-GB" sz="2000" dirty="0">
                <a:solidFill>
                  <a:schemeClr val="bg1"/>
                </a:solidFill>
              </a:rPr>
              <a:t>Try and find a good example of ‘clickbait’ now on your own device.  Here are some more </a:t>
            </a:r>
            <a:r>
              <a:rPr lang="en-GB" sz="2000" dirty="0">
                <a:solidFill>
                  <a:schemeClr val="bg1"/>
                </a:solidFill>
                <a:hlinkClick r:id="rId3"/>
              </a:rPr>
              <a:t>good examples</a:t>
            </a:r>
            <a:endParaRPr lang="en-GB" sz="2000" dirty="0">
              <a:solidFill>
                <a:schemeClr val="bg1"/>
              </a:solidFill>
            </a:endParaRPr>
          </a:p>
          <a:p>
            <a:pPr marL="0" indent="0">
              <a:buNone/>
            </a:pPr>
            <a:endParaRPr lang="en-GB" sz="2000" dirty="0">
              <a:solidFill>
                <a:schemeClr val="bg1"/>
              </a:solidFill>
            </a:endParaRPr>
          </a:p>
          <a:p>
            <a:pPr marL="0" indent="0">
              <a:buNone/>
            </a:pPr>
            <a:r>
              <a:rPr lang="en-GB" sz="2000" dirty="0">
                <a:solidFill>
                  <a:schemeClr val="bg1"/>
                </a:solidFill>
              </a:rPr>
              <a:t>Here’s why we want to click on these </a:t>
            </a:r>
            <a:r>
              <a:rPr lang="en-GB" sz="2000" dirty="0">
                <a:solidFill>
                  <a:schemeClr val="bg1"/>
                </a:solidFill>
                <a:hlinkClick r:id="rId4"/>
              </a:rPr>
              <a:t>dramatic headlines</a:t>
            </a:r>
            <a:r>
              <a:rPr lang="en-GB" sz="2000" dirty="0">
                <a:solidFill>
                  <a:schemeClr val="bg1"/>
                </a:solidFill>
              </a:rPr>
              <a:t>!</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23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1" name="Freeform: Shape 20">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765051" y="662400"/>
            <a:ext cx="3384000" cy="1492132"/>
          </a:xfrm>
        </p:spPr>
        <p:txBody>
          <a:bodyPr anchor="t">
            <a:normAutofit/>
          </a:bodyPr>
          <a:lstStyle/>
          <a:p>
            <a:r>
              <a:rPr lang="en-GB" sz="3700">
                <a:solidFill>
                  <a:schemeClr val="bg1"/>
                </a:solidFill>
              </a:rPr>
              <a:t>2. Confirmation bias</a:t>
            </a:r>
          </a:p>
        </p:txBody>
      </p:sp>
      <p:sp>
        <p:nvSpPr>
          <p:cNvPr id="3" name="Content Placeholder 2"/>
          <p:cNvSpPr>
            <a:spLocks noGrp="1"/>
          </p:cNvSpPr>
          <p:nvPr>
            <p:ph idx="1"/>
          </p:nvPr>
        </p:nvSpPr>
        <p:spPr>
          <a:xfrm>
            <a:off x="765051" y="2286000"/>
            <a:ext cx="3384000" cy="3844800"/>
          </a:xfrm>
        </p:spPr>
        <p:txBody>
          <a:bodyPr>
            <a:normAutofit/>
          </a:bodyPr>
          <a:lstStyle/>
          <a:p>
            <a:pPr marL="0" indent="0">
              <a:buNone/>
            </a:pPr>
            <a:r>
              <a:rPr lang="en-GB" sz="2000">
                <a:solidFill>
                  <a:schemeClr val="bg1">
                    <a:alpha val="60000"/>
                  </a:schemeClr>
                </a:solidFill>
              </a:rPr>
              <a:t>If an article is extremely one-sided or just too good to be true then it is likely that it is not a reliable source of information.  </a:t>
            </a:r>
          </a:p>
          <a:p>
            <a:pPr marL="0" indent="0">
              <a:buNone/>
            </a:pPr>
            <a:r>
              <a:rPr lang="en-GB" sz="2000">
                <a:solidFill>
                  <a:schemeClr val="bg1">
                    <a:alpha val="60000"/>
                  </a:schemeClr>
                </a:solidFill>
              </a:rPr>
              <a:t>The human mind’s tendency to look for information that confirms what we already believe is very strong and is known as </a:t>
            </a:r>
            <a:r>
              <a:rPr lang="en-GB" sz="2000">
                <a:solidFill>
                  <a:schemeClr val="bg1">
                    <a:alpha val="60000"/>
                  </a:schemeClr>
                </a:solidFill>
                <a:hlinkClick r:id="rId2"/>
              </a:rPr>
              <a:t>confirmation bias</a:t>
            </a:r>
            <a:r>
              <a:rPr lang="en-GB" sz="2000">
                <a:solidFill>
                  <a:schemeClr val="bg1">
                    <a:alpha val="60000"/>
                  </a:schemeClr>
                </a:solidFill>
              </a:rPr>
              <a:t>.</a:t>
            </a:r>
          </a:p>
          <a:p>
            <a:pPr marL="0" indent="0">
              <a:buNone/>
            </a:pPr>
            <a:endParaRPr lang="en-GB" sz="2000">
              <a:solidFill>
                <a:schemeClr val="bg1">
                  <a:alpha val="60000"/>
                </a:schemeClr>
              </a:solidFill>
            </a:endParaRPr>
          </a:p>
          <a:p>
            <a:pPr marL="0" indent="0">
              <a:buNone/>
            </a:pPr>
            <a:endParaRPr lang="en-GB" sz="2000">
              <a:solidFill>
                <a:schemeClr val="bg1">
                  <a:alpha val="60000"/>
                </a:schemeClr>
              </a:solidFill>
            </a:endParaRPr>
          </a:p>
        </p:txBody>
      </p:sp>
      <p:pic>
        <p:nvPicPr>
          <p:cNvPr id="5" name="Picture 4">
            <a:extLst>
              <a:ext uri="{FF2B5EF4-FFF2-40B4-BE49-F238E27FC236}">
                <a16:creationId xmlns:a16="http://schemas.microsoft.com/office/drawing/2014/main" id="{641E2580-8433-40D7-9521-3FB7183DC497}"/>
              </a:ext>
            </a:extLst>
          </p:cNvPr>
          <p:cNvPicPr>
            <a:picLocks noChangeAspect="1"/>
          </p:cNvPicPr>
          <p:nvPr/>
        </p:nvPicPr>
        <p:blipFill>
          <a:blip r:embed="rId3"/>
          <a:stretch>
            <a:fillRect/>
          </a:stretch>
        </p:blipFill>
        <p:spPr>
          <a:xfrm>
            <a:off x="5411053" y="2218645"/>
            <a:ext cx="6014185" cy="2420709"/>
          </a:xfrm>
          <a:prstGeom prst="rect">
            <a:avLst/>
          </a:prstGeom>
        </p:spPr>
      </p:pic>
    </p:spTree>
    <p:extLst>
      <p:ext uri="{BB962C8B-B14F-4D97-AF65-F5344CB8AC3E}">
        <p14:creationId xmlns:p14="http://schemas.microsoft.com/office/powerpoint/2010/main" val="188525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922635" y="1250575"/>
            <a:ext cx="4604274" cy="4163210"/>
          </a:xfrm>
        </p:spPr>
        <p:txBody>
          <a:bodyPr anchor="ctr">
            <a:normAutofit/>
          </a:bodyPr>
          <a:lstStyle/>
          <a:p>
            <a:r>
              <a:rPr lang="en-GB" sz="7400">
                <a:solidFill>
                  <a:schemeClr val="bg1"/>
                </a:solidFill>
              </a:rPr>
              <a:t>3. Uncredited work </a:t>
            </a: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93224" y="860612"/>
            <a:ext cx="4797909" cy="5023821"/>
          </a:xfrm>
        </p:spPr>
        <p:txBody>
          <a:bodyPr anchor="ctr">
            <a:normAutofit/>
          </a:bodyPr>
          <a:lstStyle/>
          <a:p>
            <a:pPr marL="0" indent="0">
              <a:buNone/>
            </a:pPr>
            <a:r>
              <a:rPr lang="en-GB" sz="2000">
                <a:solidFill>
                  <a:schemeClr val="bg1"/>
                </a:solidFill>
              </a:rPr>
              <a:t>If an article has no date or author so that its origins can be checked then that can often indicate that it is not a very reliable source of information.</a:t>
            </a:r>
          </a:p>
        </p:txBody>
      </p:sp>
    </p:spTree>
    <p:extLst>
      <p:ext uri="{BB962C8B-B14F-4D97-AF65-F5344CB8AC3E}">
        <p14:creationId xmlns:p14="http://schemas.microsoft.com/office/powerpoint/2010/main" val="316390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bstract blurred public library with bookshelves">
            <a:extLst>
              <a:ext uri="{FF2B5EF4-FFF2-40B4-BE49-F238E27FC236}">
                <a16:creationId xmlns:a16="http://schemas.microsoft.com/office/drawing/2014/main" id="{46B2754F-FB7A-494E-83AE-FE541824A16D}"/>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So how do we fact check what we are reading online?</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01619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81823" y="1641752"/>
            <a:ext cx="4391025" cy="1323439"/>
          </a:xfrm>
        </p:spPr>
        <p:txBody>
          <a:bodyPr anchor="t">
            <a:normAutofit/>
          </a:bodyPr>
          <a:lstStyle/>
          <a:p>
            <a:r>
              <a:rPr lang="en-GB" sz="4000">
                <a:solidFill>
                  <a:schemeClr val="bg1"/>
                </a:solidFill>
              </a:rPr>
              <a:t>Lateral Reading</a:t>
            </a:r>
          </a:p>
        </p:txBody>
      </p:sp>
      <p:pic>
        <p:nvPicPr>
          <p:cNvPr id="4" name="Picture 3"/>
          <p:cNvPicPr>
            <a:picLocks noChangeAspect="1"/>
          </p:cNvPicPr>
          <p:nvPr/>
        </p:nvPicPr>
        <p:blipFill>
          <a:blip r:embed="rId2"/>
          <a:stretch>
            <a:fillRect/>
          </a:stretch>
        </p:blipFill>
        <p:spPr>
          <a:xfrm>
            <a:off x="835024" y="2298625"/>
            <a:ext cx="5260976" cy="2840926"/>
          </a:xfrm>
          <a:prstGeom prst="rect">
            <a:avLst/>
          </a:prstGeom>
        </p:spPr>
      </p:pic>
      <p:sp>
        <p:nvSpPr>
          <p:cNvPr id="3" name="Content Placeholder 2"/>
          <p:cNvSpPr>
            <a:spLocks noGrp="1"/>
          </p:cNvSpPr>
          <p:nvPr>
            <p:ph idx="1"/>
          </p:nvPr>
        </p:nvSpPr>
        <p:spPr>
          <a:xfrm>
            <a:off x="6981824" y="3146400"/>
            <a:ext cx="4391025" cy="2454300"/>
          </a:xfrm>
        </p:spPr>
        <p:txBody>
          <a:bodyPr>
            <a:normAutofit/>
          </a:bodyPr>
          <a:lstStyle/>
          <a:p>
            <a:endParaRPr lang="en-GB" sz="1500">
              <a:solidFill>
                <a:schemeClr val="bg1">
                  <a:alpha val="80000"/>
                </a:schemeClr>
              </a:solidFill>
            </a:endParaRPr>
          </a:p>
          <a:p>
            <a:r>
              <a:rPr lang="en-GB" sz="1500">
                <a:solidFill>
                  <a:schemeClr val="bg1">
                    <a:alpha val="80000"/>
                  </a:schemeClr>
                </a:solidFill>
              </a:rPr>
              <a:t>This is well explained in this excellent video by John Green from his </a:t>
            </a:r>
            <a:r>
              <a:rPr lang="en-GB" sz="1500">
                <a:solidFill>
                  <a:schemeClr val="bg1">
                    <a:alpha val="80000"/>
                  </a:schemeClr>
                </a:solidFill>
                <a:hlinkClick r:id="rId3"/>
              </a:rPr>
              <a:t>Crash Course </a:t>
            </a:r>
            <a:r>
              <a:rPr lang="en-GB" sz="1500">
                <a:solidFill>
                  <a:schemeClr val="bg1">
                    <a:alpha val="80000"/>
                  </a:schemeClr>
                </a:solidFill>
              </a:rPr>
              <a:t>series.</a:t>
            </a:r>
          </a:p>
          <a:p>
            <a:endParaRPr lang="en-GB" sz="1500">
              <a:solidFill>
                <a:schemeClr val="bg1">
                  <a:alpha val="80000"/>
                </a:schemeClr>
              </a:solidFill>
            </a:endParaRPr>
          </a:p>
          <a:p>
            <a:r>
              <a:rPr lang="en-GB" sz="1500">
                <a:solidFill>
                  <a:schemeClr val="bg1">
                    <a:alpha val="80000"/>
                  </a:schemeClr>
                </a:solidFill>
              </a:rPr>
              <a:t>Essentially it is vital that if you open up one website that you take the time to open up other websites to widen your investigation of a topic and to find information either to confirm or contradict what you first read.</a:t>
            </a:r>
          </a:p>
          <a:p>
            <a:endParaRPr lang="en-GB" sz="1500">
              <a:solidFill>
                <a:schemeClr val="bg1">
                  <a:alpha val="80000"/>
                </a:schemeClr>
              </a:solidFill>
            </a:endParaRPr>
          </a:p>
        </p:txBody>
      </p:sp>
    </p:spTree>
    <p:extLst>
      <p:ext uri="{BB962C8B-B14F-4D97-AF65-F5344CB8AC3E}">
        <p14:creationId xmlns:p14="http://schemas.microsoft.com/office/powerpoint/2010/main" val="2928358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838200" y="669925"/>
            <a:ext cx="4508946" cy="1325563"/>
          </a:xfrm>
        </p:spPr>
        <p:txBody>
          <a:bodyPr anchor="b">
            <a:normAutofit/>
          </a:bodyPr>
          <a:lstStyle/>
          <a:p>
            <a:pPr algn="r"/>
            <a:r>
              <a:rPr lang="en-GB">
                <a:solidFill>
                  <a:schemeClr val="bg1"/>
                </a:solidFill>
              </a:rPr>
              <a:t>‘Click Restraint’</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392667" y="2398957"/>
            <a:ext cx="9406666" cy="3526144"/>
          </a:xfrm>
        </p:spPr>
        <p:txBody>
          <a:bodyPr>
            <a:normAutofit/>
          </a:bodyPr>
          <a:lstStyle/>
          <a:p>
            <a:r>
              <a:rPr lang="en-GB" sz="2000">
                <a:solidFill>
                  <a:schemeClr val="bg1"/>
                </a:solidFill>
              </a:rPr>
              <a:t>Searching for a topic internet will not always take you to the most accurate and useful website, but most internet users will click only on the first two sites found when they make an internet search. </a:t>
            </a:r>
          </a:p>
          <a:p>
            <a:endParaRPr lang="en-GB" sz="2000">
              <a:solidFill>
                <a:schemeClr val="bg1"/>
              </a:solidFill>
            </a:endParaRPr>
          </a:p>
          <a:p>
            <a:r>
              <a:rPr lang="en-GB" sz="2000">
                <a:solidFill>
                  <a:schemeClr val="bg1"/>
                </a:solidFill>
              </a:rPr>
              <a:t>These top findings will be either adverts or the most popular sites for that search which does not necessarily make them accurate!</a:t>
            </a:r>
          </a:p>
          <a:p>
            <a:endParaRPr lang="en-GB" sz="2000">
              <a:solidFill>
                <a:schemeClr val="bg1"/>
              </a:solidFill>
            </a:endParaRPr>
          </a:p>
          <a:p>
            <a:r>
              <a:rPr lang="en-GB" sz="2000">
                <a:solidFill>
                  <a:schemeClr val="bg1"/>
                </a:solidFill>
              </a:rPr>
              <a:t>Take the time to look at more of the sites found in the search as they might be more helpful and accurate.</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542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696</Words>
  <Application>Microsoft Office PowerPoint</Application>
  <PresentationFormat>Widescreen</PresentationFormat>
  <Paragraphs>51</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Fact Checking</vt:lpstr>
      <vt:lpstr>PowerPoint Presentation</vt:lpstr>
      <vt:lpstr>Spotting ‘Red Flags’</vt:lpstr>
      <vt:lpstr>1. Seeking an emotional reaction</vt:lpstr>
      <vt:lpstr>2. Confirmation bias</vt:lpstr>
      <vt:lpstr>3. Uncredited work </vt:lpstr>
      <vt:lpstr>So how do we fact check what we are reading online?</vt:lpstr>
      <vt:lpstr>Lateral Reading</vt:lpstr>
      <vt:lpstr>‘Click Restraint’</vt:lpstr>
      <vt:lpstr>‘Reading Upstream’</vt:lpstr>
      <vt:lpstr>How to fact-check images</vt:lpstr>
      <vt:lpstr>There is help out there!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 Checking</dc:title>
  <dc:creator>Luke Ramsden</dc:creator>
  <cp:lastModifiedBy>Luke Ramsden</cp:lastModifiedBy>
  <cp:revision>3</cp:revision>
  <dcterms:created xsi:type="dcterms:W3CDTF">2021-06-04T09:01:37Z</dcterms:created>
  <dcterms:modified xsi:type="dcterms:W3CDTF">2021-11-23T22:04:46Z</dcterms:modified>
</cp:coreProperties>
</file>